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24" r:id="rId1"/>
  </p:sldMasterIdLst>
  <p:notesMasterIdLst>
    <p:notesMasterId r:id="rId18"/>
  </p:notesMasterIdLst>
  <p:sldIdLst>
    <p:sldId id="584" r:id="rId2"/>
    <p:sldId id="592" r:id="rId3"/>
    <p:sldId id="593" r:id="rId4"/>
    <p:sldId id="606" r:id="rId5"/>
    <p:sldId id="602" r:id="rId6"/>
    <p:sldId id="615" r:id="rId7"/>
    <p:sldId id="616" r:id="rId8"/>
    <p:sldId id="607" r:id="rId9"/>
    <p:sldId id="608" r:id="rId10"/>
    <p:sldId id="609" r:id="rId11"/>
    <p:sldId id="610" r:id="rId12"/>
    <p:sldId id="611" r:id="rId13"/>
    <p:sldId id="612" r:id="rId14"/>
    <p:sldId id="614" r:id="rId15"/>
    <p:sldId id="613" r:id="rId16"/>
    <p:sldId id="601" r:id="rId17"/>
  </p:sldIdLst>
  <p:sldSz cx="9144000" cy="6858000" type="screen4x3"/>
  <p:notesSz cx="6834188" cy="9979025"/>
  <p:embeddedFontLst>
    <p:embeddedFont>
      <p:font typeface="Wingdings 3" panose="05040102010807070707" pitchFamily="18" charset="2"/>
      <p:regular r:id="rId19"/>
    </p:embeddedFont>
    <p:embeddedFont>
      <p:font typeface="黑体" panose="02010609060101010101" pitchFamily="49" charset="-122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Lucida Sans Unicode" panose="020B0602030504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AGReverance" panose="020B0604020202020204"/>
      <p:regular r:id="rId31"/>
      <p: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CBDAF1"/>
    <a:srgbClr val="D9E5EF"/>
    <a:srgbClr val="C8F1C1"/>
    <a:srgbClr val="F0CD9A"/>
    <a:srgbClr val="F6C098"/>
    <a:srgbClr val="D64E65"/>
    <a:srgbClr val="64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AB0D23-1767-4463-BD0B-C85124325910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397E9C-052B-4605-A2F4-8997A695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FEA5B-8C2D-4BA4-BDF0-0CAED64705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083AC-408B-4311-AB14-12A0396954A6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F44C5C-4E15-47DC-9D8D-655B443222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7B64E5-9D0B-47E8-8B08-7FB61726C693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55C69D-CC98-42C4-80FE-154946BB8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979C69-C8C2-4977-B92F-E58CF7930376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C00CE3-9A86-482F-9B53-1618CDDAF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5D455-C554-4773-BB47-207A31392A64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76EACA-A61E-4F78-ADF8-20EBDB4CF3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E8789D-1010-41E8-93BC-C474E74506AF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4FC8E4-7B13-4EBC-BE1B-D646551BC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03FEE-D956-403C-A4E3-D79AFBA22EAC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AFF9F2-92F5-4748-9086-D7E84B9E8C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301DFD-9ACC-4650-8972-8439A91F4CDD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418483-4E65-4C54-AD76-8D2F606AE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FFFFD1-AA5C-4A44-BF4E-57D94F9C8D00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437C95-371B-49BA-8E9C-F795152A7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B3617C-12A9-4CD3-B700-64486B5BEE3C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403B10-C628-4DB6-95EE-95F5041E9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78CA098-3C34-4E3F-BEB7-EFA7244DCE0C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F31E0-CF8B-44B3-AF3E-ABDA7344A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C9D1B7-9583-4EC9-BBBC-611BB10A493C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EE52FC-F9B4-4BAF-A46C-764460255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7E1A0B-D058-47B6-B15C-62E69D0FA358}" type="datetime1">
              <a:rPr lang="ru-RU" smtClean="0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D8B63A-D9F0-4F48-B8CE-FE86822DE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GReverance" pitchFamily="2" charset="0"/>
              </a:rPr>
              <a:t>Смирнов Александр Николаевич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AGReverance" pitchFamily="2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AGReverance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GReverance" pitchFamily="2" charset="0"/>
              </a:rPr>
              <a:t>Новая методология оценки ресурса сварных металлоконструкций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AGReverance" pitchFamily="2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AGReverance" pitchFamily="2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GReverance" pitchFamily="2" charset="0"/>
              </a:rPr>
              <a:t>Кемерово, </a:t>
            </a:r>
            <a:r>
              <a:rPr lang="ru-RU" sz="3000" b="1" dirty="0" smtClean="0">
                <a:solidFill>
                  <a:srgbClr val="002060"/>
                </a:solidFill>
                <a:latin typeface="AGReverance" pitchFamily="2" charset="0"/>
              </a:rPr>
              <a:t>2023 </a:t>
            </a:r>
            <a:r>
              <a:rPr lang="ru-RU" sz="3000" b="1" dirty="0" smtClean="0">
                <a:solidFill>
                  <a:srgbClr val="002060"/>
                </a:solidFill>
                <a:latin typeface="AGReverance" pitchFamily="2" charset="0"/>
              </a:rPr>
              <a:t>г.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10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Коэффициент, учитывающий режимы эксплуатации (температуру, давление (нагрузку), цикличность, среду)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142984"/>
            <a:ext cx="2892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722772"/>
          <a:ext cx="8358246" cy="4135120"/>
        </p:xfrm>
        <a:graphic>
          <a:graphicData uri="http://schemas.openxmlformats.org/drawingml/2006/table">
            <a:tbl>
              <a:tblPr/>
              <a:tblGrid>
                <a:gridCol w="597018"/>
                <a:gridCol w="1688998"/>
                <a:gridCol w="1357322"/>
                <a:gridCol w="4714908"/>
              </a:tblGrid>
              <a:tr h="64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Обозначение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8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600" i="1" baseline="-250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– температура среды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Эксплуатация в стационарных режимах при расчетных параметрах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1,2…1,4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Значительные нарушения температурных режимов, перегревы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Незначительные температурные перепады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0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600" i="1" baseline="-250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цикличность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Расчетные режимы, пуски-остановы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1,2…1,3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Нарушения режимов цикличности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1,05…1,1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Незначительные нарушения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600" i="1" baseline="-250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– агрессивность среды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Расчетная среда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1,2…1,4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Агрессивная (значительные изменения)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нерасчетная среда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Незначительные нарушения параметров среды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600" i="1" baseline="-250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600" i="1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давление, либо нагрузка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Расчетные режимы эксплуатации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1,2…1,4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Значительные перепады давления, либо нагрузки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1,05…1,1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Незначительные перепады давления, либо нагрузки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11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Коэффициент, учитывающий наличие дефектов изготовления, монтажа и ремонта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1" y="1675844"/>
          <a:ext cx="8786876" cy="4135120"/>
        </p:xfrm>
        <a:graphic>
          <a:graphicData uri="http://schemas.openxmlformats.org/drawingml/2006/table">
            <a:tbl>
              <a:tblPr/>
              <a:tblGrid>
                <a:gridCol w="462466"/>
                <a:gridCol w="1618636"/>
                <a:gridCol w="1133609"/>
                <a:gridCol w="5572165"/>
              </a:tblGrid>
              <a:tr h="4378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Обозначение коэффициента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5" marR="13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75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600" baseline="-25000">
                          <a:latin typeface="Times New Roman"/>
                          <a:ea typeface="Calibri"/>
                          <a:cs typeface="Times New Roman"/>
                        </a:rPr>
                        <a:t>мон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– дефекты монтажа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Нет визуальных дефектов, твердость сварных швов нормирована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Неустраненные дефекты монтажа, форма сварных швов, твердость, изломы, перегибы (на грани допуска)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Незначительные дефекты (допустимые), небольшие вмятины, царапины, допустимые дефекты сварки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75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600" baseline="-25000">
                          <a:latin typeface="Times New Roman"/>
                          <a:ea typeface="Calibri"/>
                          <a:cs typeface="Times New Roman"/>
                        </a:rPr>
                        <a:t>мет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– дефекты металлургии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Рекомендованная структура, нормальный режим ТО, твердость в норме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Крупные металлургические дефекты, расслоения, неметаллические включения, полосы, дефекты шлифовки и т.д.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Незначительные дефекты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47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рем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– дефекты ремонтов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нет дефектов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Устранимые дефекты ремонта, форма шва, твердость,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изгибы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Устранимые, допустимые дефекты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50" marR="12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43240" y="1071546"/>
            <a:ext cx="2795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деф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мет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рем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12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Уточненная оценка ресурса длительно работающего оборудования на основе структурных критериев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30238" y="1910293"/>
          <a:ext cx="2383308" cy="101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4" imgW="1015920" imgH="431640" progId="Equation.DSMT4">
                  <p:embed/>
                </p:oleObj>
              </mc:Choice>
              <mc:Fallback>
                <p:oleObj name="Формула" r:id="rId4" imgW="10159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910293"/>
                        <a:ext cx="2383308" cy="1018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57212" y="3343011"/>
          <a:ext cx="2399477" cy="80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6" imgW="1307880" imgH="431640" progId="Equation.DSMT4">
                  <p:embed/>
                </p:oleObj>
              </mc:Choice>
              <mc:Fallback>
                <p:oleObj name="Формула" r:id="rId6" imgW="13078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" y="3343011"/>
                        <a:ext cx="2399477" cy="800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 descr="C:\Users\Николай\Desktop\Ресурс наш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3" y="1500174"/>
            <a:ext cx="5654925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13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Комплексный критерий предельного состояния длительно работающего оборудования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1577957"/>
          <a:ext cx="628650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orelDRAW" r:id="rId4" imgW="5899060" imgH="4085487" progId="">
                  <p:embed/>
                </p:oleObj>
              </mc:Choice>
              <mc:Fallback>
                <p:oleObj name="CorelDRAW" r:id="rId4" imgW="5899060" imgH="408548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577957"/>
                        <a:ext cx="6286500" cy="435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 descr="C:\Users\Николай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857232"/>
            <a:ext cx="3119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397625" y="3571857"/>
          <a:ext cx="2603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7" imgW="1435100" imgH="469900" progId="Equation.3">
                  <p:embed/>
                </p:oleObj>
              </mc:Choice>
              <mc:Fallback>
                <p:oleObj name="Формула" r:id="rId7" imgW="14351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3571857"/>
                        <a:ext cx="26035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14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Критерий оценки ресурса сварных соединений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428596" y="1052736"/>
          <a:ext cx="6286544" cy="490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Graph" r:id="rId4" imgW="4749800" imgH="3567430" progId="STATISTICA.Graph">
                  <p:embed/>
                </p:oleObj>
              </mc:Choice>
              <mc:Fallback>
                <p:oleObj name="Graph" r:id="rId4" imgW="4749800" imgH="356743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052736"/>
                        <a:ext cx="6286544" cy="4902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732240" y="3861048"/>
          <a:ext cx="2135234" cy="10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6" imgW="926698" imgH="444307" progId="Equation.3">
                  <p:embed/>
                </p:oleObj>
              </mc:Choice>
              <mc:Fallback>
                <p:oleObj name="Формула" r:id="rId6" imgW="926698" imgH="44430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861048"/>
                        <a:ext cx="2135234" cy="103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2" descr="фото 2 фронт распространения трещин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692696"/>
            <a:ext cx="2886720" cy="223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15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Критерий оценки ресурса основного и наплавленного металла барабанов котлов высокого давления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714906" y="1714484"/>
          <a:ext cx="17541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4" imgW="748975" imgH="241195" progId="Equation.3">
                  <p:embed/>
                </p:oleObj>
              </mc:Choice>
              <mc:Fallback>
                <p:oleObj name="Формула" r:id="rId4" imgW="74897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906" y="1714484"/>
                        <a:ext cx="1754188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Рис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84194" y="1323959"/>
            <a:ext cx="42862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393731" y="3795696"/>
            <a:ext cx="35290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  <a:cs typeface="Calibri" pitchFamily="34" charset="0"/>
              </a:rPr>
              <a:t>Изменение среднего значения локальных внутренних напряжений (τ) (кривая </a:t>
            </a:r>
            <a:r>
              <a:rPr lang="ru-RU" sz="1600" i="1">
                <a:latin typeface="Calibri" pitchFamily="34" charset="0"/>
                <a:cs typeface="Calibri" pitchFamily="34" charset="0"/>
              </a:rPr>
              <a:t>1</a:t>
            </a:r>
            <a:r>
              <a:rPr lang="ru-RU" sz="1600">
                <a:latin typeface="Calibri" pitchFamily="34" charset="0"/>
                <a:cs typeface="Calibri" pitchFamily="34" charset="0"/>
              </a:rPr>
              <a:t>), времени задержки ПАВ (</a:t>
            </a:r>
            <a:r>
              <a:rPr lang="en-US" sz="1600">
                <a:latin typeface="Calibri" pitchFamily="34" charset="0"/>
                <a:cs typeface="Calibri" pitchFamily="34" charset="0"/>
              </a:rPr>
              <a:t>ΔR</a:t>
            </a:r>
            <a:r>
              <a:rPr lang="ru-RU" sz="1600">
                <a:latin typeface="Calibri" pitchFamily="34" charset="0"/>
                <a:cs typeface="Calibri" pitchFamily="34" charset="0"/>
              </a:rPr>
              <a:t>) (кривая</a:t>
            </a:r>
            <a:r>
              <a:rPr lang="ru-RU" sz="1600" i="1">
                <a:latin typeface="Calibri" pitchFamily="34" charset="0"/>
                <a:cs typeface="Calibri" pitchFamily="34" charset="0"/>
              </a:rPr>
              <a:t> 2</a:t>
            </a:r>
            <a:r>
              <a:rPr lang="ru-RU" sz="1600">
                <a:latin typeface="Calibri" pitchFamily="34" charset="0"/>
                <a:cs typeface="Calibri" pitchFamily="34" charset="0"/>
              </a:rPr>
              <a:t>) и интенсивности МШ (</a:t>
            </a:r>
            <a:r>
              <a:rPr lang="en-US" sz="1600">
                <a:latin typeface="Calibri" pitchFamily="34" charset="0"/>
                <a:cs typeface="Calibri" pitchFamily="34" charset="0"/>
              </a:rPr>
              <a:t>ΔMNI</a:t>
            </a:r>
            <a:r>
              <a:rPr lang="ru-RU" sz="1600">
                <a:latin typeface="Calibri" pitchFamily="34" charset="0"/>
                <a:cs typeface="Calibri" pitchFamily="34" charset="0"/>
              </a:rPr>
              <a:t>) (кривая</a:t>
            </a:r>
            <a:r>
              <a:rPr lang="ru-RU" sz="1600" i="1">
                <a:latin typeface="Calibri" pitchFamily="34" charset="0"/>
                <a:cs typeface="Calibri" pitchFamily="34" charset="0"/>
              </a:rPr>
              <a:t> 3</a:t>
            </a:r>
            <a:r>
              <a:rPr lang="ru-RU" sz="1600">
                <a:latin typeface="Calibri" pitchFamily="34" charset="0"/>
                <a:cs typeface="Calibri" pitchFamily="34" charset="0"/>
              </a:rPr>
              <a:t>)</a:t>
            </a:r>
            <a:r>
              <a:rPr lang="ru-RU" sz="1600" i="1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>
                <a:latin typeface="Calibri" pitchFamily="34" charset="0"/>
                <a:cs typeface="Calibri" pitchFamily="34" charset="0"/>
              </a:rPr>
              <a:t>при перемещении по образцу от зоны разрушения к основному металлу (образец длительно работающего металла)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14844" y="2795571"/>
            <a:ext cx="4857750" cy="284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4" descr="Рис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643719" y="1142984"/>
            <a:ext cx="22748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16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3581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latin typeface="Cambria" pitchFamily="18" charset="0"/>
            </a:endParaRPr>
          </a:p>
          <a:p>
            <a:pPr algn="ctr">
              <a:buNone/>
            </a:pPr>
            <a:endParaRPr lang="ru-RU" sz="48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GReverance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2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3" name="Picture 46" descr="карта РФ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702386" cy="5072074"/>
          </a:xfrm>
          <a:prstGeom prst="rect">
            <a:avLst/>
          </a:prstGeom>
          <a:noFill/>
        </p:spPr>
      </p:pic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Кузбасс на карте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3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Административно-территориальное деление Кузбасса</a:t>
            </a:r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1196975"/>
            <a:ext cx="4473575" cy="5256213"/>
            <a:chOff x="-39" y="890"/>
            <a:chExt cx="2653" cy="3130"/>
          </a:xfrm>
        </p:grpSpPr>
        <p:pic>
          <p:nvPicPr>
            <p:cNvPr id="6" name="Picture 8" descr="new-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0" y="892"/>
              <a:ext cx="2195" cy="3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b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9" y="890"/>
              <a:ext cx="2653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1275" y="1557338"/>
            <a:ext cx="504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16</a:t>
            </a:r>
            <a:r>
              <a:rPr lang="ru-RU" sz="3200" b="1" dirty="0">
                <a:solidFill>
                  <a:srgbClr val="FFFF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городских  округов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24300" y="2565400"/>
            <a:ext cx="50419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18</a:t>
            </a:r>
            <a:r>
              <a:rPr lang="ru-RU" sz="3200" b="1" dirty="0">
                <a:solidFill>
                  <a:srgbClr val="FFFF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муниципальных  </a:t>
            </a:r>
          </a:p>
          <a:p>
            <a:pPr algn="l"/>
            <a:r>
              <a:rPr lang="ru-RU" sz="3200" b="1" dirty="0">
                <a:solidFill>
                  <a:srgbClr val="FF0000"/>
                </a:solidFill>
              </a:rPr>
              <a:t>        районов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102100" y="3933825"/>
            <a:ext cx="50419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22</a:t>
            </a:r>
            <a:r>
              <a:rPr lang="ru-RU" sz="3200" b="1" dirty="0">
                <a:solidFill>
                  <a:srgbClr val="FFFF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городских   </a:t>
            </a:r>
          </a:p>
          <a:p>
            <a:pPr algn="l"/>
            <a:r>
              <a:rPr lang="ru-RU" sz="3200" b="1" dirty="0">
                <a:solidFill>
                  <a:srgbClr val="FF0000"/>
                </a:solidFill>
              </a:rPr>
              <a:t>       поселения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24300" y="5300663"/>
            <a:ext cx="50419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167</a:t>
            </a:r>
            <a:r>
              <a:rPr lang="ru-RU" sz="3200" b="1" dirty="0">
                <a:solidFill>
                  <a:srgbClr val="FFFF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сельских </a:t>
            </a:r>
          </a:p>
          <a:p>
            <a:pPr algn="l"/>
            <a:r>
              <a:rPr lang="ru-RU" sz="3200" b="1" dirty="0">
                <a:solidFill>
                  <a:srgbClr val="FF0000"/>
                </a:solidFill>
              </a:rPr>
              <a:t>           поселений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87450" y="549275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223</a:t>
            </a:r>
            <a:r>
              <a:rPr lang="ru-RU" sz="3200" b="1" dirty="0">
                <a:solidFill>
                  <a:srgbClr val="FFFFC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муниципальных образования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4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71414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Средний износ технических устройств по состоянию на </a:t>
            </a:r>
            <a:r>
              <a:rPr lang="ru-RU" dirty="0" smtClean="0"/>
              <a:t>01.01.2023 </a:t>
            </a:r>
            <a:r>
              <a:rPr lang="ru-RU" dirty="0" smtClean="0"/>
              <a:t>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000108"/>
          <a:ext cx="8501122" cy="4737484"/>
        </p:xfrm>
        <a:graphic>
          <a:graphicData uri="http://schemas.openxmlformats.org/drawingml/2006/table">
            <a:tbl>
              <a:tblPr/>
              <a:tblGrid>
                <a:gridCol w="3485462"/>
                <a:gridCol w="1786936"/>
                <a:gridCol w="1661119"/>
                <a:gridCol w="1567605"/>
              </a:tblGrid>
              <a:tr h="181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технических устройств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технических устройств, ед.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Отработали нормативный срок службы, ед.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процент износа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Паровые и водогрейные котлы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72936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37935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Сосуды, работающие под давлением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293064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138385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Трубопроводы пара и горячей воды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32659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13325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942">
                <a:tc>
                  <a:txBody>
                    <a:bodyPr/>
                    <a:lstStyle/>
                    <a:p>
                      <a:pPr marL="2416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398659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189645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5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Общая структура обеспечения работоспособности объектов </a:t>
            </a:r>
            <a:r>
              <a:rPr lang="ru-RU" dirty="0" err="1" smtClean="0"/>
              <a:t>техносферы</a:t>
            </a:r>
            <a:r>
              <a:rPr lang="ru-RU" dirty="0" smtClean="0"/>
              <a:t> (</a:t>
            </a:r>
            <a:r>
              <a:rPr lang="ru-RU" dirty="0" err="1" smtClean="0"/>
              <a:t>Махутов</a:t>
            </a:r>
            <a:r>
              <a:rPr lang="ru-RU" dirty="0" smtClean="0"/>
              <a:t> Н.А., </a:t>
            </a:r>
            <a:r>
              <a:rPr lang="ru-RU" dirty="0" err="1" smtClean="0"/>
              <a:t>Гаденин</a:t>
            </a:r>
            <a:r>
              <a:rPr lang="ru-RU" dirty="0" smtClean="0"/>
              <a:t> М.М.)</a:t>
            </a:r>
          </a:p>
        </p:txBody>
      </p:sp>
      <p:pic>
        <p:nvPicPr>
          <p:cNvPr id="5" name="Picture 5" descr="C:\Users\1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87503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6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Методика оценки ресурса по критерию образования трещин (</a:t>
            </a:r>
            <a:r>
              <a:rPr lang="ru-RU" dirty="0" err="1" smtClean="0"/>
              <a:t>Махутов</a:t>
            </a:r>
            <a:r>
              <a:rPr lang="ru-RU" dirty="0" smtClean="0"/>
              <a:t> Н.А.)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1142984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остаточного ресурса осуществляется с использованием данных о техническом состоянии, полученных экспериментальными и расчетными методами, по следующим предельным состояниям: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образование трещин при циклическом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нагружении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развитие трещин при циклическом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нагружении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50850" algn="just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возникновение вязкого или хрупкого разрушения при наличии исходных технологических и эксплуатационных трещин.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7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Методика оценки технического состояния и остаточного ресурса по критериям </a:t>
            </a:r>
            <a:r>
              <a:rPr lang="ru-RU" dirty="0" err="1" smtClean="0"/>
              <a:t>трещиностойкости</a:t>
            </a:r>
            <a:r>
              <a:rPr lang="ru-RU" dirty="0" smtClean="0"/>
              <a:t> (</a:t>
            </a:r>
            <a:r>
              <a:rPr lang="ru-RU" dirty="0" err="1" smtClean="0"/>
              <a:t>Махутов</a:t>
            </a:r>
            <a:r>
              <a:rPr lang="ru-RU" dirty="0" smtClean="0"/>
              <a:t> Н.А.)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57158" y="1071546"/>
            <a:ext cx="842968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Применяется для критических элементов оборудования, в которых при оценке технического состояния обнаружены дефекты, недопустимые и допускаемые нормами контроля (если они есть). При однократном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нагружении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остаточный ресурс и живучесть определяются: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 критическим температурам хрупкости и минимальным температурам металла несущих элементов при эксплуатации;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 критическим коэффициентам интенсивности напряжений или деформаций по коэффициентам интенсивности напряжений или деформаций для соответствующих расчетных дефектов и эксплуатационных напряжений.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8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Оценка ресурса длительно работающего оборудования в настоящее время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258888" y="1142984"/>
          <a:ext cx="2592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4" imgW="977900" imgH="228600" progId="Equation.DSMT4">
                  <p:embed/>
                </p:oleObj>
              </mc:Choice>
              <mc:Fallback>
                <p:oleObj name="Формула" r:id="rId4" imgW="977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142984"/>
                        <a:ext cx="2592387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3924300" y="1214421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Ресурс оборудования</a:t>
            </a:r>
          </a:p>
        </p:txBody>
      </p:sp>
      <p:pic>
        <p:nvPicPr>
          <p:cNvPr id="12" name="Picture 3" descr="C:\Users\Николай\Desktop\Ресурс сейча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769291"/>
            <a:ext cx="5715040" cy="430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1024" y="6407944"/>
            <a:ext cx="472008" cy="365125"/>
          </a:xfr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/>
            <a:fld id="{2176EACA-A61E-4F78-ADF8-20EBDB4CF324}" type="slidenum"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l"/>
              <a:t>9</a:t>
            </a:fld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40000" y="180000"/>
            <a:ext cx="8064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600" b="1" i="1">
                <a:solidFill>
                  <a:srgbClr val="002060"/>
                </a:solidFill>
                <a:latin typeface="AGReverance" charset="0"/>
                <a:cs typeface="AGReverance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Оценка ресурса длительно работающего оборудования на основе структурных критериев</a:t>
            </a:r>
          </a:p>
        </p:txBody>
      </p:sp>
      <p:sp>
        <p:nvSpPr>
          <p:cNvPr id="8" name="Заголовок 11"/>
          <p:cNvSpPr txBox="1">
            <a:spLocks/>
          </p:cNvSpPr>
          <p:nvPr/>
        </p:nvSpPr>
        <p:spPr bwMode="auto">
          <a:xfrm>
            <a:off x="0" y="785794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38188" y="1295400"/>
          <a:ext cx="47132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4" imgW="1777680" imgH="241200" progId="Equation.DSMT4">
                  <p:embed/>
                </p:oleObj>
              </mc:Choice>
              <mc:Fallback>
                <p:oleObj name="Формула" r:id="rId4" imgW="17776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295400"/>
                        <a:ext cx="47132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627188" y="3614719"/>
          <a:ext cx="60896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6" imgW="2108160" imgH="241200" progId="Equation.DSMT4">
                  <p:embed/>
                </p:oleObj>
              </mc:Choice>
              <mc:Fallback>
                <p:oleObj name="Формула" r:id="rId6" imgW="21081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3614719"/>
                        <a:ext cx="608965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715008" y="1382704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Оценка ресурса в настоящее время</a:t>
            </a: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395288" y="2487606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Предлагаемый подход к оценке ресурса металла длительно работающих объектов</a:t>
            </a:r>
          </a:p>
        </p:txBody>
      </p:sp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1500166" y="4643446"/>
          <a:ext cx="63468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8" imgW="2070000" imgH="253800" progId="Equation.DSMT4">
                  <p:embed/>
                </p:oleObj>
              </mc:Choice>
              <mc:Fallback>
                <p:oleObj name="Формула" r:id="rId8" imgW="20700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643446"/>
                        <a:ext cx="63468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33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12531</TotalTime>
  <Words>672</Words>
  <Application>Microsoft Office PowerPoint</Application>
  <PresentationFormat>Экран (4:3)</PresentationFormat>
  <Paragraphs>162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Wingdings 3</vt:lpstr>
      <vt:lpstr>Times New Roman</vt:lpstr>
      <vt:lpstr>黑体</vt:lpstr>
      <vt:lpstr>Century Gothic</vt:lpstr>
      <vt:lpstr>Lucida Sans Unicode</vt:lpstr>
      <vt:lpstr>Calibri</vt:lpstr>
      <vt:lpstr>Wingdings 2</vt:lpstr>
      <vt:lpstr>AGReverance</vt:lpstr>
      <vt:lpstr>Verdana</vt:lpstr>
      <vt:lpstr>Cambria</vt:lpstr>
      <vt:lpstr>Открытая</vt:lpstr>
      <vt:lpstr>Формула</vt:lpstr>
      <vt:lpstr>CorelDRAW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zavizion</dc:creator>
  <cp:lastModifiedBy>Admin</cp:lastModifiedBy>
  <cp:revision>1085</cp:revision>
  <dcterms:created xsi:type="dcterms:W3CDTF">2010-07-19T09:30:47Z</dcterms:created>
  <dcterms:modified xsi:type="dcterms:W3CDTF">2023-10-05T09:23:47Z</dcterms:modified>
</cp:coreProperties>
</file>